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0" r:id="rId1"/>
    <p:sldMasterId id="2147484232" r:id="rId2"/>
  </p:sldMasterIdLst>
  <p:notesMasterIdLst>
    <p:notesMasterId r:id="rId23"/>
  </p:notesMasterIdLst>
  <p:sldIdLst>
    <p:sldId id="256" r:id="rId3"/>
    <p:sldId id="268" r:id="rId4"/>
    <p:sldId id="285" r:id="rId5"/>
    <p:sldId id="327" r:id="rId6"/>
    <p:sldId id="325" r:id="rId7"/>
    <p:sldId id="326" r:id="rId8"/>
    <p:sldId id="328" r:id="rId9"/>
    <p:sldId id="316" r:id="rId10"/>
    <p:sldId id="307" r:id="rId11"/>
    <p:sldId id="329" r:id="rId12"/>
    <p:sldId id="330" r:id="rId13"/>
    <p:sldId id="308" r:id="rId14"/>
    <p:sldId id="332" r:id="rId15"/>
    <p:sldId id="298" r:id="rId16"/>
    <p:sldId id="301" r:id="rId17"/>
    <p:sldId id="335" r:id="rId18"/>
    <p:sldId id="331" r:id="rId19"/>
    <p:sldId id="333" r:id="rId20"/>
    <p:sldId id="334" r:id="rId21"/>
    <p:sldId id="30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Book Antiqu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A98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395" autoAdjust="0"/>
  </p:normalViewPr>
  <p:slideViewPr>
    <p:cSldViewPr snapToGrid="0" snapToObjects="1">
      <p:cViewPr varScale="1">
        <p:scale>
          <a:sx n="82" d="100"/>
          <a:sy n="82" d="100"/>
        </p:scale>
        <p:origin x="147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D4353-06F2-466B-AF5D-2DDB6742A1C0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315DA-1AC0-4211-A5ED-3E0AEB240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32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8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8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3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6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39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59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5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315DA-1AC0-4211-A5ED-3E0AEB240A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3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s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8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vstc-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9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hotos-ppt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83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bgblue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480563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365879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1954870" y="0"/>
            <a:ext cx="7201580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3194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853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285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4524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DA1A4F-3D9D-4EC4-B0B1-93E85D9B25F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>
              <a:defRPr/>
            </a:pPr>
            <a:fld id="{BF5384DF-3CC5-CF4E-9FE1-5084770CC2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1766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04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57A09D-6D0E-8E40-9D20-3FF6BC8DAA25}"/>
              </a:ext>
            </a:extLst>
          </p:cNvPr>
          <p:cNvCxnSpPr/>
          <p:nvPr userDrawn="1"/>
        </p:nvCxnSpPr>
        <p:spPr>
          <a:xfrm>
            <a:off x="0" y="601401"/>
            <a:ext cx="9144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28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9131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00263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DA1A4F-3D9D-4EC4-B0B1-93E85D9B25F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5384DF-3CC5-CF4E-9FE1-5084770CC2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89279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DA1A4F-3D9D-4EC4-B0B1-93E85D9B25F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5384DF-3CC5-CF4E-9FE1-5084770CC2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10319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1861441"/>
            <a:ext cx="7745505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847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15742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DA1A4F-3D9D-4EC4-B0B1-93E85D9B25FE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BF5384DF-3CC5-CF4E-9FE1-5084770CC28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53763"/>
      </p:ext>
    </p:extLst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54778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2378471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83872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501192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50510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79832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64023"/>
      </p:ext>
    </p:extLst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8490" y="132835"/>
            <a:ext cx="7756263" cy="715304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solidFill>
                  <a:srgbClr val="002060"/>
                </a:solidFill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758068"/>
            <a:ext cx="9144000" cy="0"/>
          </a:xfrm>
          <a:prstGeom prst="line">
            <a:avLst/>
          </a:prstGeom>
          <a:ln w="476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578087" y="5910470"/>
            <a:ext cx="185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C8DB460-5AC8-4C2B-B119-CDD21F954625}" type="slidenum">
              <a:rPr lang="en-US" smtClean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pPr algn="ctr"/>
              <a:t>‹#›</a:t>
            </a:fld>
            <a:endParaRPr lang="en-US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459896"/>
            <a:ext cx="9144000" cy="284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30429"/>
            <a:ext cx="9144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0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439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MV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51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vstc-pp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2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photos-ppt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13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bgbuffonephot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3658798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480563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1954870" y="0"/>
            <a:ext cx="7201580" cy="6858000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1580" h="6858000">
                <a:moveTo>
                  <a:pt x="5020236" y="14941"/>
                </a:moveTo>
                <a:lnTo>
                  <a:pt x="7201580" y="0"/>
                </a:lnTo>
                <a:lnTo>
                  <a:pt x="7201580" y="6858000"/>
                </a:lnTo>
                <a:lnTo>
                  <a:pt x="0" y="6858000"/>
                </a:lnTo>
                <a:lnTo>
                  <a:pt x="5020236" y="14941"/>
                </a:lnTo>
                <a:close/>
              </a:path>
            </a:pathLst>
          </a:custGeom>
        </p:spPr>
        <p:txBody>
          <a:bodyPr vert="horz" anchor="ctr"/>
          <a:lstStyle>
            <a:lvl1pPr algn="r">
              <a:lnSpc>
                <a:spcPct val="100000"/>
              </a:lnSpc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3194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853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28502" y="4579023"/>
            <a:ext cx="3469448" cy="1248690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algn="ctr"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81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04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17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7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74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PT-General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90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MVC-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8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PPT-General15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7" descr="PPT-General2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1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  <p:sldLayoutId id="2147484249" r:id="rId17"/>
    <p:sldLayoutId id="2147483848" r:id="rId18"/>
    <p:sldLayoutId id="2147483849" r:id="rId19"/>
    <p:sldLayoutId id="2147483850" r:id="rId20"/>
    <p:sldLayoutId id="2147483851" r:id="rId21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nayprabhu/Kannada_MNIST" TargetMode="Externa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kaggle.com/c/Kannada-MNI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87964" y="3977584"/>
            <a:ext cx="5825202" cy="136538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Junchi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Tian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Jingshu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Song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+mj-lt"/>
                <a:cs typeface="Arial" panose="020B0604020202020204" pitchFamily="34" charset="0"/>
              </a:rPr>
              <a:t>Yiming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Dong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350" y="775164"/>
            <a:ext cx="7687299" cy="2653836"/>
          </a:xfrm>
        </p:spPr>
        <p:txBody>
          <a:bodyPr>
            <a:normAutofit/>
          </a:bodyPr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3600" dirty="0">
                <a:latin typeface="+mj-lt"/>
                <a:ea typeface="+mj-ea"/>
              </a:rPr>
              <a:t>201</a:t>
            </a:r>
            <a:r>
              <a:rPr lang="en-US" altLang="zh-CN" sz="3600" dirty="0">
                <a:latin typeface="+mj-lt"/>
                <a:ea typeface="+mj-ea"/>
              </a:rPr>
              <a:t>9</a:t>
            </a:r>
            <a:r>
              <a:rPr lang="en-US" sz="3600" dirty="0">
                <a:latin typeface="+mj-lt"/>
                <a:ea typeface="+mj-ea"/>
              </a:rPr>
              <a:t> Machine Learning II</a:t>
            </a:r>
            <a:br>
              <a:rPr lang="en-US" sz="3600" dirty="0">
                <a:latin typeface="+mj-lt"/>
                <a:ea typeface="+mj-ea"/>
              </a:rPr>
            </a:br>
            <a:r>
              <a:rPr lang="en-US" sz="3600" dirty="0">
                <a:latin typeface="+mj-lt"/>
                <a:ea typeface="+mj-ea"/>
              </a:rPr>
              <a:t>Kannada Digits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066293" y="5305421"/>
            <a:ext cx="6686550" cy="1162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altLang="zh-CN" sz="4400" dirty="0"/>
              <a:t>Fix CNN Overfitting</a:t>
            </a:r>
          </a:p>
          <a:p>
            <a:pPr algn="l" defTabSz="457200"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1" name="Picture 7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A00ACE-5CCE-5344-8CEC-054C498926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1" y="2220553"/>
            <a:ext cx="8229600" cy="2070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3" name="Process 72">
            <a:extLst>
              <a:ext uri="{FF2B5EF4-FFF2-40B4-BE49-F238E27FC236}">
                <a16:creationId xmlns:a16="http://schemas.microsoft.com/office/drawing/2014/main" id="{F67EABED-0961-FC43-A50B-93828FB7FA8F}"/>
              </a:ext>
            </a:extLst>
          </p:cNvPr>
          <p:cNvSpPr/>
          <p:nvPr/>
        </p:nvSpPr>
        <p:spPr>
          <a:xfrm>
            <a:off x="453627" y="2773438"/>
            <a:ext cx="3451046" cy="312661"/>
          </a:xfrm>
          <a:prstGeom prst="flowChartProcess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F32E18-FF3A-6444-8E3A-69766CC559D5}"/>
              </a:ext>
            </a:extLst>
          </p:cNvPr>
          <p:cNvSpPr txBox="1"/>
          <p:nvPr/>
        </p:nvSpPr>
        <p:spPr>
          <a:xfrm>
            <a:off x="3949127" y="2757781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Remove </a:t>
            </a:r>
            <a:r>
              <a:rPr lang="en-US" dirty="0" err="1">
                <a:solidFill>
                  <a:srgbClr val="FF0000"/>
                </a:solidFill>
              </a:rPr>
              <a:t>BatchNomalization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28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600352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Learning Rate Reduction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B441B-3928-3244-80D8-9B5EF34B71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" y="2808186"/>
            <a:ext cx="7877368" cy="19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8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CC92A7C-6A58-4E58-B13D-BD8BAEA6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28EF24-9AAC-46CE-915B-C3513A97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2A4915C-5BAE-4EF1-98D9-80B7ACCC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4633A4E-2C66-4250-AAF4-88BFB2714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946C36C-F30A-469F-9887-FD626B58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53195CD-75B2-44EB-AE90-2F3CB86B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358E0A7-46FF-4777-8BB6-7F869F3A6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7448C2A2-1FD8-456F-B43C-10C95E72F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8CFDE0C-EB8B-4A76-AA76-E37E285A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638037C-E45E-431C-B053-DA572B446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B62D87FA-4675-41EE-96E5-5F7D9A809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584ED54-D08D-4121-A2D6-90AD77B24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5B0EDA2-D009-4AAE-BC70-2B8183AF8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0DABB3EA-C682-4AB4-89E3-F738C3BFC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557235" y="-251949"/>
            <a:ext cx="6686550" cy="1924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The first submission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5AD17B-B3F7-4D05-8FA5-6493F2CB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B96F8D32-B863-4FAD-974E-FEC8D8752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992A048B-63EE-41EA-91CF-68B186A91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BAB9D9BE-A169-4344-B592-657BA18C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F0D83F40-BD05-4F3B-A67A-0E390727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6DF37C0-E9F2-4D87-B6DC-A5C02510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D1A4E04D-137A-40D0-97B2-CCD94E38E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DE9DA00-36D7-45AF-BFE3-6B2407BB2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CD78AA11-D71F-4734-97DD-EAABD61E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231073E1-6D36-4D35-9574-BFF0BE32C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9FF5CEF9-5243-4286-BBFD-C6D18F70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3987C798-9007-4905-A4D2-F6B7778E5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14CF9AC-68D2-4433-9A54-DD1C15C34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73365D6-A648-4720-8CD8-4C4EAECA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1600843-BD10-3949-AEC4-9570201DEF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74" y="2081323"/>
            <a:ext cx="7639288" cy="4163413"/>
          </a:xfrm>
          <a:prstGeom prst="rect">
            <a:avLst/>
          </a:prstGeom>
        </p:spPr>
      </p:pic>
      <p:sp>
        <p:nvSpPr>
          <p:cNvPr id="74" name="Freeform 33">
            <a:extLst>
              <a:ext uri="{FF2B5EF4-FFF2-40B4-BE49-F238E27FC236}">
                <a16:creationId xmlns:a16="http://schemas.microsoft.com/office/drawing/2014/main" id="{186DB3B2-CEAC-4F62-A76F-B1FA76714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54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CC92A7C-6A58-4E58-B13D-BD8BAEA6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28EF24-9AAC-46CE-915B-C3513A97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22A4915C-5BAE-4EF1-98D9-80B7ACCC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F4633A4E-2C66-4250-AAF4-88BFB2714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946C36C-F30A-469F-9887-FD626B58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53195CD-75B2-44EB-AE90-2F3CB86B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358E0A7-46FF-4777-8BB6-7F869F3A6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7448C2A2-1FD8-456F-B43C-10C95E72F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8CFDE0C-EB8B-4A76-AA76-E37E285A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E638037C-E45E-431C-B053-DA572B446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B62D87FA-4675-41EE-96E5-5F7D9A809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8584ED54-D08D-4121-A2D6-90AD77B24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C5B0EDA2-D009-4AAE-BC70-2B8183AF8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0DABB3EA-C682-4AB4-89E3-F738C3BFC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1812258" y="-343196"/>
            <a:ext cx="6686550" cy="1924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Overfitting</a:t>
            </a:r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 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55AD17B-B3F7-4D05-8FA5-6493F2CB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B96F8D32-B863-4FAD-974E-FEC8D8752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992A048B-63EE-41EA-91CF-68B186A91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BAB9D9BE-A169-4344-B592-657BA18C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F0D83F40-BD05-4F3B-A67A-0E390727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F6DF37C0-E9F2-4D87-B6DC-A5C02510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D1A4E04D-137A-40D0-97B2-CCD94E38E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DE9DA00-36D7-45AF-BFE3-6B2407BB2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CD78AA11-D71F-4734-97DD-EAABD61E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231073E1-6D36-4D35-9574-BFF0BE32C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9FF5CEF9-5243-4286-BBFD-C6D18F70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3987C798-9007-4905-A4D2-F6B7778E5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914CF9AC-68D2-4433-9A54-DD1C15C34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73365D6-A648-4720-8CD8-4C4EAECA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33">
            <a:extLst>
              <a:ext uri="{FF2B5EF4-FFF2-40B4-BE49-F238E27FC236}">
                <a16:creationId xmlns:a16="http://schemas.microsoft.com/office/drawing/2014/main" id="{186DB3B2-CEAC-4F62-A76F-B1FA76714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5AEA34-189C-C14D-9478-DB2C138B5A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45" y="2160392"/>
            <a:ext cx="7643448" cy="43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3CC92A7C-6A58-4E58-B13D-BD8BAEA6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E28EF24-9AAC-46CE-915B-C3513A97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22A4915C-5BAE-4EF1-98D9-80B7ACCC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F4633A4E-2C66-4250-AAF4-88BFB2714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D946C36C-F30A-469F-9887-FD626B58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453195CD-75B2-44EB-AE90-2F3CB86B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D358E0A7-46FF-4777-8BB6-7F869F3A6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7448C2A2-1FD8-456F-B43C-10C95E72F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98CFDE0C-EB8B-4A76-AA76-E37E285A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E638037C-E45E-431C-B053-DA572B446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B62D87FA-4675-41EE-96E5-5F7D9A809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8584ED54-D08D-4121-A2D6-90AD77B24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3" name="Freeform 21">
              <a:extLst>
                <a:ext uri="{FF2B5EF4-FFF2-40B4-BE49-F238E27FC236}">
                  <a16:creationId xmlns:a16="http://schemas.microsoft.com/office/drawing/2014/main" id="{C5B0EDA2-D009-4AAE-BC70-2B8183AF8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0DABB3EA-C682-4AB4-89E3-F738C3BFC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1729722" y="120523"/>
            <a:ext cx="6826492" cy="2394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Aft>
                <a:spcPts val="600"/>
              </a:spcAft>
            </a:pP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Final Accuracy</a:t>
            </a:r>
          </a:p>
          <a:p>
            <a:pPr defTabSz="457200"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55AD17B-B3F7-4D05-8FA5-6493F2CB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96F8D32-B863-4FAD-974E-FEC8D8752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992A048B-63EE-41EA-91CF-68B186A91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BAB9D9BE-A169-4344-B592-657BA18C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F0D83F40-BD05-4F3B-A67A-0E390727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F6DF37C0-E9F2-4D87-B6DC-A5C02510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D1A4E04D-137A-40D0-97B2-CCD94E38E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3">
              <a:extLst>
                <a:ext uri="{FF2B5EF4-FFF2-40B4-BE49-F238E27FC236}">
                  <a16:creationId xmlns:a16="http://schemas.microsoft.com/office/drawing/2014/main" id="{FDE9DA00-36D7-45AF-BFE3-6B2407BB2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CD78AA11-D71F-4734-97DD-EAABD61E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231073E1-6D36-4D35-9574-BFF0BE32C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9FF5CEF9-5243-4286-BBFD-C6D18F70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3987C798-9007-4905-A4D2-F6B7778E5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914CF9AC-68D2-4433-9A54-DD1C15C34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3365D6-A648-4720-8CD8-4C4EAECA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872CA6-C58B-2F46-9D7F-39F7B76CBB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60" y="2395674"/>
            <a:ext cx="7668801" cy="4006950"/>
          </a:xfrm>
          <a:prstGeom prst="rect">
            <a:avLst/>
          </a:prstGeom>
        </p:spPr>
      </p:pic>
      <p:sp>
        <p:nvSpPr>
          <p:cNvPr id="152" name="Freeform 33">
            <a:extLst>
              <a:ext uri="{FF2B5EF4-FFF2-40B4-BE49-F238E27FC236}">
                <a16:creationId xmlns:a16="http://schemas.microsoft.com/office/drawing/2014/main" id="{186DB3B2-CEAC-4F62-A76F-B1FA76714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825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620788" y="5420810"/>
            <a:ext cx="6489841" cy="8082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Final Results</a:t>
            </a:r>
            <a:endParaRPr lang="en-US" altLang="zh-CN" sz="5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l" defTabSz="457200">
              <a:spcAft>
                <a:spcPts val="600"/>
              </a:spcAft>
            </a:pP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black keyboard&#10;&#10;Description automatically generated">
            <a:extLst>
              <a:ext uri="{FF2B5EF4-FFF2-40B4-BE49-F238E27FC236}">
                <a16:creationId xmlns:a16="http://schemas.microsoft.com/office/drawing/2014/main" id="{C6F005EE-AE60-C449-A657-D0D956E91C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09" y="640080"/>
            <a:ext cx="6462305" cy="3602736"/>
          </a:xfrm>
          <a:prstGeom prst="rect">
            <a:avLst/>
          </a:prstGeom>
        </p:spPr>
      </p:pic>
      <p:sp>
        <p:nvSpPr>
          <p:cNvPr id="115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09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8A8AD26-C06F-49CE-AB92-7F05D0BD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B9CA4A4-3706-4BBC-920D-10B61E903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E9AEFAD7-4DC0-4775-B278-443CAC864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5A2EB89-70BA-48F4-BAFF-2C7561291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F9F7D8E-8CDE-4DC5-85E8-4E0627B10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393A9604-57DC-435F-8D02-267C0E3FE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BF551FAC-C8A0-424D-A9AB-B4D87ED05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5FC7B832-CD9A-475E-A23A-282E2D9D2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3405D3F7-11EB-4F41-842F-BC30C5BA7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5045B1A-5280-45D4-8595-463F1366A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059FB722-E5B1-4CB5-8D09-E3AC70209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AF74CE9-4009-4B55-851A-6EC1419CD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A77AB78-F870-4BCC-8746-488F0E09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50F7A2-3BDC-423D-85F1-EE031C214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80C7F85B-CE12-4F37-A66A-31DF1991F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7E391A02-6C84-4F20-8784-AD1AB8279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74CF377-E511-4F42-9D68-51CB4191E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14119359-AB96-4A01-A096-ABCC56101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753D864-28A5-4E32-91E5-AD7C721A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0B3E479-AB6A-4B12-A3D5-B2D3B3DA2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7FBAB753-F3BA-478C-8E6C-EEFD4D17C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47AD49C2-29A7-4BCF-AE3B-5DD422BA4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3FD5355-1EFB-4D0E-9041-7054C62C6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09C505D-91C5-4318-AB8A-1983EE775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A141DF61-1492-46DA-B3A9-0E8357DF4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823937D-506D-4FE0-8DA8-FFFA280C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2A7C95-AB91-4503-A49F-FB44EDCB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FB7D856C-CDB6-43B6-B78A-7C63C30AE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6BF6212B-2740-475D-85D3-C24B8A206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534352-97AA-4E24-BAF1-3DA246582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250FB7FB-28F8-4473-BBD1-4ECB9A597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D3A51225-FC26-44DB-A3F0-E4F9F4726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78EAF62A-7F41-4CCE-B82E-058D692DB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28EA8AD5-781D-433A-B0B6-6EFE3C0EC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9813B60-0D54-4530-992E-3687A010E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F36C7152-EBC5-48C1-8C75-5ABC4EE35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AB50E9C5-69A1-41EB-A677-157C902BE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76E1FBF2-1E86-4750-A30F-997C41C76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F3D6F96E-E227-480B-AB5B-C111D7922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4EDA3BC0-5B7D-42F8-84E7-F4526DBD7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45B04CA8-7096-4DED-B1D9-FAE39AA4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3528A8F6-A8CC-4FAE-B710-CC697526E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138618" y="5248919"/>
            <a:ext cx="6686550" cy="1162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Visualization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C161AA-ABD7-4771-872F-6F878025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9451FEB3-8A6C-41B0-BF1A-C5545BBC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1DFD26E0-A68B-4654-91ED-770B74861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62E5230D-E51E-4258-B9E3-CB370354F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DB1AE98E-EFF4-4048-961F-2504690D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3ECD59F6-372D-43B5-B146-16F3AF6F8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EE277160-1363-4C54-88CC-3AAFA9C5A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74214CEE-7AEA-4BC5-9C8D-3A858EEC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447EB043-4419-4AE6-9797-97B45C4E4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B3F72D69-98BB-47F4-B66B-82EC75C15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28CE6665-0B6F-4133-93EE-5E56C783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51F121CF-B6E0-4F39-8EE1-2DB638B77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0D689D46-A96A-4F35-834A-9BF2CDA0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49A221E-2726-41F4-A2ED-327602883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Freeform 33">
            <a:extLst>
              <a:ext uri="{FF2B5EF4-FFF2-40B4-BE49-F238E27FC236}">
                <a16:creationId xmlns:a16="http://schemas.microsoft.com/office/drawing/2014/main" id="{247689BA-A8AE-4CDD-B56A-5428FE04A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5" name="Picture 6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5D9F301-6EC6-DE4D-B038-3F23299D39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" r="4350"/>
          <a:stretch/>
        </p:blipFill>
        <p:spPr>
          <a:xfrm>
            <a:off x="2628456" y="228600"/>
            <a:ext cx="5416278" cy="3040488"/>
          </a:xfrm>
          <a:prstGeom prst="rect">
            <a:avLst/>
          </a:prstGeom>
        </p:spPr>
      </p:pic>
      <p:pic>
        <p:nvPicPr>
          <p:cNvPr id="70" name="Picture 69" descr="A close up of a calculator&#10;&#10;Description automatically generated">
            <a:extLst>
              <a:ext uri="{FF2B5EF4-FFF2-40B4-BE49-F238E27FC236}">
                <a16:creationId xmlns:a16="http://schemas.microsoft.com/office/drawing/2014/main" id="{A9ADCE2F-2D10-394F-BEEB-5A22596BD3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9" t="21865" r="21107" b="42725"/>
          <a:stretch/>
        </p:blipFill>
        <p:spPr>
          <a:xfrm>
            <a:off x="1865588" y="3668037"/>
            <a:ext cx="1549349" cy="1790937"/>
          </a:xfrm>
          <a:prstGeom prst="rect">
            <a:avLst/>
          </a:prstGeom>
        </p:spPr>
      </p:pic>
      <p:pic>
        <p:nvPicPr>
          <p:cNvPr id="71" name="Picture 70" descr="A close up of a calculator&#10;&#10;Description automatically generated">
            <a:extLst>
              <a:ext uri="{FF2B5EF4-FFF2-40B4-BE49-F238E27FC236}">
                <a16:creationId xmlns:a16="http://schemas.microsoft.com/office/drawing/2014/main" id="{59EE84F5-25F8-934D-A2CE-90489C484A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5" t="20859" b="41528"/>
          <a:stretch/>
        </p:blipFill>
        <p:spPr>
          <a:xfrm>
            <a:off x="3627451" y="3672208"/>
            <a:ext cx="1696124" cy="1826090"/>
          </a:xfrm>
          <a:prstGeom prst="rect">
            <a:avLst/>
          </a:prstGeom>
        </p:spPr>
      </p:pic>
      <p:pic>
        <p:nvPicPr>
          <p:cNvPr id="72" name="Picture 71" descr="A close up of a calculator&#10;&#10;Description automatically generated">
            <a:extLst>
              <a:ext uri="{FF2B5EF4-FFF2-40B4-BE49-F238E27FC236}">
                <a16:creationId xmlns:a16="http://schemas.microsoft.com/office/drawing/2014/main" id="{647016A7-CA15-654A-818A-7E24D3509F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t="22563" r="78245" b="42915"/>
          <a:stretch/>
        </p:blipFill>
        <p:spPr>
          <a:xfrm>
            <a:off x="7326810" y="3660194"/>
            <a:ext cx="1552496" cy="1802911"/>
          </a:xfrm>
          <a:prstGeom prst="rect">
            <a:avLst/>
          </a:prstGeom>
        </p:spPr>
      </p:pic>
      <p:pic>
        <p:nvPicPr>
          <p:cNvPr id="73" name="Picture 72" descr="A close up of a calculator&#10;&#10;Description automatically generated">
            <a:extLst>
              <a:ext uri="{FF2B5EF4-FFF2-40B4-BE49-F238E27FC236}">
                <a16:creationId xmlns:a16="http://schemas.microsoft.com/office/drawing/2014/main" id="{ABBE39BA-476E-F345-927F-EBDC519347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6" t="57929" r="2493" b="5809"/>
          <a:stretch/>
        </p:blipFill>
        <p:spPr>
          <a:xfrm>
            <a:off x="5618200" y="3721847"/>
            <a:ext cx="1418786" cy="17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8A8AD26-C06F-49CE-AB92-7F05D0BD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B9CA4A4-3706-4BBC-920D-10B61E903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E9AEFAD7-4DC0-4775-B278-443CAC864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5A2EB89-70BA-48F4-BAFF-2C7561291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F9F7D8E-8CDE-4DC5-85E8-4E0627B10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393A9604-57DC-435F-8D02-267C0E3FE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BF551FAC-C8A0-424D-A9AB-B4D87ED05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5FC7B832-CD9A-475E-A23A-282E2D9D2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3405D3F7-11EB-4F41-842F-BC30C5BA7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5045B1A-5280-45D4-8595-463F1366A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059FB722-E5B1-4CB5-8D09-E3AC70209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AF74CE9-4009-4B55-851A-6EC1419CD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A77AB78-F870-4BCC-8746-488F0E09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50F7A2-3BDC-423D-85F1-EE031C214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80C7F85B-CE12-4F37-A66A-31DF1991F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7E391A02-6C84-4F20-8784-AD1AB8279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74CF377-E511-4F42-9D68-51CB4191E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14119359-AB96-4A01-A096-ABCC56101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753D864-28A5-4E32-91E5-AD7C721A4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0B3E479-AB6A-4B12-A3D5-B2D3B3DA2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7FBAB753-F3BA-478C-8E6C-EEFD4D17C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47AD49C2-29A7-4BCF-AE3B-5DD422BA4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3FD5355-1EFB-4D0E-9041-7054C62C6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09C505D-91C5-4318-AB8A-1983EE775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A141DF61-1492-46DA-B3A9-0E8357DF4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823937D-506D-4FE0-8DA8-FFFA280C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02A7C95-AB91-4503-A49F-FB44EDCB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FB7D856C-CDB6-43B6-B78A-7C63C30AE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6BF6212B-2740-475D-85D3-C24B8A206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534352-97AA-4E24-BAF1-3DA246582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250FB7FB-28F8-4473-BBD1-4ECB9A597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D3A51225-FC26-44DB-A3F0-E4F9F4726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78EAF62A-7F41-4CCE-B82E-058D692DB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28EA8AD5-781D-433A-B0B6-6EFE3C0EC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09813B60-0D54-4530-992E-3687A010E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F36C7152-EBC5-48C1-8C75-5ABC4EE35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AB50E9C5-69A1-41EB-A677-157C902BE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76E1FBF2-1E86-4750-A30F-997C41C76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F3D6F96E-E227-480B-AB5B-C111D7922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4EDA3BC0-5B7D-42F8-84E7-F4526DBD7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45B04CA8-7096-4DED-B1D9-FAE39AA4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3528A8F6-A8CC-4FAE-B710-CC697526E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138618" y="5248919"/>
            <a:ext cx="6686550" cy="1162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Visualization</a:t>
            </a:r>
            <a:endParaRPr lang="en-US" sz="5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C161AA-ABD7-4771-872F-6F8780259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9451FEB3-8A6C-41B0-BF1A-C5545BBC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1DFD26E0-A68B-4654-91ED-770B74861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62E5230D-E51E-4258-B9E3-CB370354F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DB1AE98E-EFF4-4048-961F-2504690D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3ECD59F6-372D-43B5-B146-16F3AF6F8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EE277160-1363-4C54-88CC-3AAFA9C5A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74214CEE-7AEA-4BC5-9C8D-3A858EEC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447EB043-4419-4AE6-9797-97B45C4E4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B3F72D69-98BB-47F4-B66B-82EC75C15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28CE6665-0B6F-4133-93EE-5E56C783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51F121CF-B6E0-4F39-8EE1-2DB638B77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0D689D46-A96A-4F35-834A-9BF2CDA0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49A221E-2726-41F4-A2ED-327602883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D23345A-E903-3B4F-9E98-D5DA091AD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78" y="120713"/>
            <a:ext cx="5792569" cy="3151162"/>
          </a:xfrm>
          <a:prstGeom prst="rect">
            <a:avLst/>
          </a:prstGeom>
        </p:spPr>
      </p:pic>
      <p:sp>
        <p:nvSpPr>
          <p:cNvPr id="145" name="Freeform 33">
            <a:extLst>
              <a:ext uri="{FF2B5EF4-FFF2-40B4-BE49-F238E27FC236}">
                <a16:creationId xmlns:a16="http://schemas.microsoft.com/office/drawing/2014/main" id="{247689BA-A8AE-4CDD-B56A-5428FE04A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8" name="Picture 107" descr="A close up of a calculator&#10;&#10;Description automatically generated">
            <a:extLst>
              <a:ext uri="{FF2B5EF4-FFF2-40B4-BE49-F238E27FC236}">
                <a16:creationId xmlns:a16="http://schemas.microsoft.com/office/drawing/2014/main" id="{263E60AF-4A10-6141-8B7F-EDA8096198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56013" r="77598" b="6040"/>
          <a:stretch/>
        </p:blipFill>
        <p:spPr>
          <a:xfrm>
            <a:off x="6663137" y="3650670"/>
            <a:ext cx="1509310" cy="1819685"/>
          </a:xfrm>
          <a:prstGeom prst="rect">
            <a:avLst/>
          </a:prstGeom>
        </p:spPr>
      </p:pic>
      <p:pic>
        <p:nvPicPr>
          <p:cNvPr id="142" name="Picture 141" descr="A close up of a calculator&#10;&#10;Description automatically generated">
            <a:extLst>
              <a:ext uri="{FF2B5EF4-FFF2-40B4-BE49-F238E27FC236}">
                <a16:creationId xmlns:a16="http://schemas.microsoft.com/office/drawing/2014/main" id="{D969861E-7E40-D449-9122-4820CDF8C7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5" t="21423" r="20632" b="41127"/>
          <a:stretch/>
        </p:blipFill>
        <p:spPr>
          <a:xfrm>
            <a:off x="2708651" y="3623892"/>
            <a:ext cx="1509309" cy="1908275"/>
          </a:xfrm>
          <a:prstGeom prst="rect">
            <a:avLst/>
          </a:prstGeom>
        </p:spPr>
      </p:pic>
      <p:pic>
        <p:nvPicPr>
          <p:cNvPr id="144" name="Picture 143" descr="A close up of a calculator&#10;&#10;Description automatically generated">
            <a:extLst>
              <a:ext uri="{FF2B5EF4-FFF2-40B4-BE49-F238E27FC236}">
                <a16:creationId xmlns:a16="http://schemas.microsoft.com/office/drawing/2014/main" id="{30BA8877-5CA4-5248-A49C-695C108A3C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6" t="57469" r="21209" b="5332"/>
          <a:stretch/>
        </p:blipFill>
        <p:spPr>
          <a:xfrm>
            <a:off x="4670150" y="3652952"/>
            <a:ext cx="1509309" cy="18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7695" y="942108"/>
            <a:ext cx="2669231" cy="496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Reference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088645-11D0-884D-9AD5-066323C38D50}"/>
              </a:ext>
            </a:extLst>
          </p:cNvPr>
          <p:cNvSpPr txBox="1"/>
          <p:nvPr/>
        </p:nvSpPr>
        <p:spPr>
          <a:xfrm>
            <a:off x="3786796" y="942108"/>
            <a:ext cx="4841662" cy="496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Y. LeCun, L. Bottou, Y. Bengio, and P. Haffner. "Gradient-based learning applied to document      recognition." Proceedings of the IEEE, 86(11):2278-2324, November 1998.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Prabhu, Vinay Uday. "Kannada-MNIST: A new handwritten digits dataset for the Kannada language." arXiv   preprint 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Vinay Uday’s github: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https://github.com/vinayprabhu/Kannada_MNIST</a:t>
            </a:r>
            <a:endParaRPr lang="en-US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</a:pPr>
            <a:endParaRPr lang="en-US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95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787" y="209138"/>
            <a:ext cx="384198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Kaggle Ranking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14F7E4-E854-E04F-AE01-E8576B951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8" y="2088431"/>
            <a:ext cx="9164978" cy="4785411"/>
          </a:xfrm>
          <a:prstGeom prst="rect">
            <a:avLst/>
          </a:prstGeom>
        </p:spPr>
      </p:pic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48A76829-CAC3-F641-9DC7-C16B45E737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529"/>
            <a:ext cx="9143999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8CDD2-A487-2149-8624-93583C0580B0}"/>
              </a:ext>
            </a:extLst>
          </p:cNvPr>
          <p:cNvSpPr txBox="1"/>
          <p:nvPr/>
        </p:nvSpPr>
        <p:spPr>
          <a:xfrm>
            <a:off x="784514" y="942108"/>
            <a:ext cx="2442412" cy="496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3600">
                <a:ln w="3175" cmpd="sng">
                  <a:noFill/>
                </a:ln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D133BE9-4DE2-934E-A6AA-B333A13C3CBB}"/>
              </a:ext>
            </a:extLst>
          </p:cNvPr>
          <p:cNvSpPr/>
          <p:nvPr/>
        </p:nvSpPr>
        <p:spPr>
          <a:xfrm>
            <a:off x="3876928" y="1225164"/>
            <a:ext cx="4841662" cy="496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Motivation 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Description of dataset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Network and training algorithm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Modeling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Results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Reference</a:t>
            </a: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08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978077" y="1318591"/>
            <a:ext cx="4350697" cy="422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defTabSz="457200">
              <a:spcAft>
                <a:spcPts val="600"/>
              </a:spcAft>
            </a:pPr>
            <a:r>
              <a:rPr lang="en-US" altLang="zh-CN" sz="570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Thank You</a:t>
            </a:r>
          </a:p>
          <a:p>
            <a:pPr algn="r" defTabSz="457200">
              <a:spcAft>
                <a:spcPts val="600"/>
              </a:spcAft>
            </a:pPr>
            <a:endParaRPr lang="en-US" sz="5700">
              <a:solidFill>
                <a:schemeClr val="tx2">
                  <a:lumMod val="75000"/>
                </a:schemeClr>
              </a:solidFill>
              <a:ea typeface="+mj-ea"/>
              <a:cs typeface="+mj-cs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2897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73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3841989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rPr>
              <a:t>Motivation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486918" y="2133600"/>
            <a:ext cx="3841989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Kannada is a language spoken predominantly by people of Karnataka in southwestern India. </a:t>
            </a:r>
          </a:p>
          <a:p>
            <a:pPr marL="342900" indent="-3429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 language has roughly 45 million native speakers and is written using the Kannada script. </a:t>
            </a: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63E3C848-940A-4304-809B-D5ACA3109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3" r="2" b="17720"/>
          <a:stretch/>
        </p:blipFill>
        <p:spPr>
          <a:xfrm>
            <a:off x="4568937" y="781676"/>
            <a:ext cx="4088720" cy="2425691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9FDA8C17-F5A8-4EEE-B73E-682E3D45FA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6" r="-1" b="4145"/>
          <a:stretch/>
        </p:blipFill>
        <p:spPr>
          <a:xfrm>
            <a:off x="4599421" y="3508529"/>
            <a:ext cx="4018938" cy="2384324"/>
          </a:xfrm>
          <a:prstGeom prst="rect">
            <a:avLst/>
          </a:prstGeom>
        </p:spPr>
      </p:pic>
      <p:sp>
        <p:nvSpPr>
          <p:cNvPr id="128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61223"/>
            <a:ext cx="77852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6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BFE4781A-41C7-4F27-8792-A74EFB8E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80C5F3-21FB-C747-904B-64ADD29D1C7E}"/>
              </a:ext>
            </a:extLst>
          </p:cNvPr>
          <p:cNvSpPr txBox="1">
            <a:spLocks/>
          </p:cNvSpPr>
          <p:nvPr/>
        </p:nvSpPr>
        <p:spPr>
          <a:xfrm>
            <a:off x="352527" y="1019845"/>
            <a:ext cx="2832348" cy="496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600"/>
              </a:spcAft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Description of Dataset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3" name="矩形 2">
            <a:extLst>
              <a:ext uri="{FF2B5EF4-FFF2-40B4-BE49-F238E27FC236}">
                <a16:creationId xmlns:a16="http://schemas.microsoft.com/office/drawing/2014/main" id="{ACF67386-EA89-FA4F-AADD-979967884D86}"/>
              </a:ext>
            </a:extLst>
          </p:cNvPr>
          <p:cNvSpPr/>
          <p:nvPr/>
        </p:nvSpPr>
        <p:spPr>
          <a:xfrm>
            <a:off x="3525059" y="-405416"/>
            <a:ext cx="5447876" cy="4097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84048" indent="-384048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This dataset is similar as the most famous computer vision dataset: handwritten digits recognition provided by Yann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LeCun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 Instead of using Arabic digits, this dataset uses Kannada digits. </a:t>
            </a:r>
          </a:p>
          <a:p>
            <a:pPr marL="384048" indent="-384048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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This is a multi-classification model and will be used to recognize Kannada numeric from 0 to 9. </a:t>
            </a:r>
          </a:p>
        </p:txBody>
      </p:sp>
      <p:pic>
        <p:nvPicPr>
          <p:cNvPr id="5" name="Picture 4" descr="A close up of a calculator&#10;&#10;Description automatically generated">
            <a:extLst>
              <a:ext uri="{FF2B5EF4-FFF2-40B4-BE49-F238E27FC236}">
                <a16:creationId xmlns:a16="http://schemas.microsoft.com/office/drawing/2014/main" id="{B03B0351-BDD3-3046-8C61-6699CD70FD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03" y="3161379"/>
            <a:ext cx="5285541" cy="33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0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0" name="Group 3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1" name="Rectangle 4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7326F4E6-9131-42DA-97B2-0BA8D1E25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3141" y="714375"/>
            <a:ext cx="1191394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63" name="Rectangle 52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80C5F3-21FB-C747-904B-64ADD29D1C7E}"/>
              </a:ext>
            </a:extLst>
          </p:cNvPr>
          <p:cNvSpPr txBox="1">
            <a:spLocks/>
          </p:cNvSpPr>
          <p:nvPr/>
        </p:nvSpPr>
        <p:spPr>
          <a:xfrm>
            <a:off x="1897432" y="3839824"/>
            <a:ext cx="6683766" cy="7785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Description of Dataset</a:t>
            </a:r>
          </a:p>
        </p:txBody>
      </p:sp>
      <p:sp>
        <p:nvSpPr>
          <p:cNvPr id="64" name="Rectangle 54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图片 6" descr="图片包含 游戏机&#10;&#10;描述已自动生成">
            <a:extLst>
              <a:ext uri="{FF2B5EF4-FFF2-40B4-BE49-F238E27FC236}">
                <a16:creationId xmlns:a16="http://schemas.microsoft.com/office/drawing/2014/main" id="{9788CC67-923E-EA4D-8821-9FC40EE00C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0" y="460265"/>
            <a:ext cx="8051179" cy="3019192"/>
          </a:xfrm>
          <a:prstGeom prst="rect">
            <a:avLst/>
          </a:prstGeom>
        </p:spPr>
      </p:pic>
      <p:sp>
        <p:nvSpPr>
          <p:cNvPr id="6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" name="文本框 2">
            <a:extLst>
              <a:ext uri="{FF2B5EF4-FFF2-40B4-BE49-F238E27FC236}">
                <a16:creationId xmlns:a16="http://schemas.microsoft.com/office/drawing/2014/main" id="{18CE6AC5-1D13-9E43-B315-0212B783B387}"/>
              </a:ext>
            </a:extLst>
          </p:cNvPr>
          <p:cNvSpPr txBox="1"/>
          <p:nvPr/>
        </p:nvSpPr>
        <p:spPr>
          <a:xfrm>
            <a:off x="1694603" y="5198990"/>
            <a:ext cx="6789379" cy="1399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Kannada-MNIST dataset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: 28X 28 grayscale images: 60k Train | 10k Test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Wingdings 3" charset="2"/>
              <a:buChar char="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Raw Data can be accessed from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Kaggle.com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hlinkClick r:id="rId4"/>
              </a:rPr>
              <a:t>https://www.kaggle.com/c/Kannada-MNIST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18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167D22-B2B2-4469-BE4E-6B0DC972E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80C5F3-21FB-C747-904B-64ADD29D1C7E}"/>
              </a:ext>
            </a:extLst>
          </p:cNvPr>
          <p:cNvSpPr txBox="1">
            <a:spLocks/>
          </p:cNvSpPr>
          <p:nvPr/>
        </p:nvSpPr>
        <p:spPr>
          <a:xfrm>
            <a:off x="1941909" y="5359332"/>
            <a:ext cx="6686550" cy="82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lnSpc>
                <a:spcPct val="900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Framework and deep network </a:t>
            </a:r>
          </a:p>
          <a:p>
            <a:pPr algn="l" fontAlgn="auto">
              <a:lnSpc>
                <a:spcPct val="90000"/>
              </a:lnSpc>
              <a:spcAft>
                <a:spcPts val="0"/>
              </a:spcAft>
            </a:pP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Keras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+ CNN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240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 fontAlgn="auto">
              <a:lnSpc>
                <a:spcPct val="90000"/>
              </a:lnSpc>
              <a:spcAft>
                <a:spcPts val="0"/>
              </a:spcAft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7E2F65-D0DD-4710-977A-873706F90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B863FE-2D00-3E43-8D44-AE68C8D9A5CE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507" r="2687"/>
          <a:stretch/>
        </p:blipFill>
        <p:spPr>
          <a:xfrm>
            <a:off x="475090" y="844604"/>
            <a:ext cx="8290529" cy="2979186"/>
          </a:xfrm>
          <a:prstGeom prst="rect">
            <a:avLst/>
          </a:prstGeom>
        </p:spPr>
      </p:pic>
      <p:sp>
        <p:nvSpPr>
          <p:cNvPr id="22" name="Freeform 33">
            <a:extLst>
              <a:ext uri="{FF2B5EF4-FFF2-40B4-BE49-F238E27FC236}">
                <a16:creationId xmlns:a16="http://schemas.microsoft.com/office/drawing/2014/main" id="{783A863A-BB4D-4ECD-8D75-B5B6F03D7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81489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340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C92A7C-6A58-4E58-B13D-BD8BAEA6D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28EF24-9AAC-46CE-915B-C3513A97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2A4915C-5BAE-4EF1-98D9-80B7ACCC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4633A4E-2C66-4250-AAF4-88BFB2714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946C36C-F30A-469F-9887-FD626B58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453195CD-75B2-44EB-AE90-2F3CB86B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D358E0A7-46FF-4777-8BB6-7F869F3A6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448C2A2-1FD8-456F-B43C-10C95E72F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CFDE0C-EB8B-4A76-AA76-E37E285A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638037C-E45E-431C-B053-DA572B446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62D87FA-4675-41EE-96E5-5F7D9A809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8584ED54-D08D-4121-A2D6-90AD77B24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5B0EDA2-D009-4AAE-BC70-2B8183AF8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DABB3EA-C682-4AB4-89E3-F738C3BFC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780C5F3-21FB-C747-904B-64ADD29D1C7E}"/>
              </a:ext>
            </a:extLst>
          </p:cNvPr>
          <p:cNvSpPr txBox="1">
            <a:spLocks/>
          </p:cNvSpPr>
          <p:nvPr/>
        </p:nvSpPr>
        <p:spPr>
          <a:xfrm>
            <a:off x="1802279" y="3882781"/>
            <a:ext cx="6686550" cy="1924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Preprocessing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5AD17B-B3F7-4D05-8FA5-6493F2CB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B96F8D32-B863-4FAD-974E-FEC8D8752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92A048B-63EE-41EA-91CF-68B186A91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BAB9D9BE-A169-4344-B592-657BA18C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F0D83F40-BD05-4F3B-A67A-0E3907274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F6DF37C0-E9F2-4D87-B6DC-A5C02510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1A4E04D-137A-40D0-97B2-CCD94E38E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FDE9DA00-36D7-45AF-BFE3-6B2407BB2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D78AA11-D71F-4734-97DD-EAABD61E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31073E1-6D36-4D35-9574-BFF0BE32C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FF5CEF9-5243-4286-BBFD-C6D18F70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987C798-9007-4905-A4D2-F6B7778E5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14CF9AC-68D2-4433-9A54-DD1C15C34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73365D6-A648-4720-8CD8-4C4EAECA1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图片 18" descr="手机屏幕截图&#10;&#10;描述已自动生成">
            <a:extLst>
              <a:ext uri="{FF2B5EF4-FFF2-40B4-BE49-F238E27FC236}">
                <a16:creationId xmlns:a16="http://schemas.microsoft.com/office/drawing/2014/main" id="{B412CCE4-421D-3D4D-845C-23E69707B2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4" y="1723693"/>
            <a:ext cx="7813103" cy="1699349"/>
          </a:xfrm>
          <a:prstGeom prst="rect">
            <a:avLst/>
          </a:prstGeom>
        </p:spPr>
      </p:pic>
      <p:sp>
        <p:nvSpPr>
          <p:cNvPr id="52" name="Freeform 33">
            <a:extLst>
              <a:ext uri="{FF2B5EF4-FFF2-40B4-BE49-F238E27FC236}">
                <a16:creationId xmlns:a16="http://schemas.microsoft.com/office/drawing/2014/main" id="{186DB3B2-CEAC-4F62-A76F-B1FA76714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28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2306440" y="4400259"/>
            <a:ext cx="6686550" cy="2452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 fontAlgn="auto">
              <a:spcAft>
                <a:spcPts val="600"/>
              </a:spcAft>
            </a:pP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Image Generator</a:t>
            </a:r>
          </a:p>
          <a:p>
            <a:pPr algn="l" defTabSz="457200">
              <a:spcAft>
                <a:spcPts val="600"/>
              </a:spcAft>
            </a:pP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BF6E7-C567-F84C-B6CC-57D43F355A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18" y="1002365"/>
            <a:ext cx="6144327" cy="3133606"/>
          </a:xfrm>
          <a:prstGeom prst="rect">
            <a:avLst/>
          </a:prstGeom>
        </p:spPr>
      </p:pic>
      <p:sp>
        <p:nvSpPr>
          <p:cNvPr id="74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1418655" y="3195131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56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1"/>
          <p:cNvSpPr txBox="1">
            <a:spLocks/>
          </p:cNvSpPr>
          <p:nvPr/>
        </p:nvSpPr>
        <p:spPr>
          <a:xfrm>
            <a:off x="405209" y="967417"/>
            <a:ext cx="2834152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2060"/>
                </a:solidFill>
                <a:latin typeface="+mj-lt"/>
                <a:ea typeface="ＭＳ Ｐゴシック" charset="0"/>
                <a:cs typeface="Aharoni" panose="02010803020104030203" pitchFamily="2" charset="-79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>
              <a:spcAft>
                <a:spcPts val="600"/>
              </a:spcAft>
            </a:pPr>
            <a:r>
              <a:rPr lang="en-US" sz="3500">
                <a:ln w="3175" cmpd="sng">
                  <a:noFill/>
                </a:ln>
                <a:solidFill>
                  <a:srgbClr val="FEFFFF"/>
                </a:solidFill>
                <a:ea typeface="+mj-ea"/>
                <a:cs typeface="+mj-cs"/>
              </a:rPr>
              <a:t>Modeling</a:t>
            </a:r>
          </a:p>
          <a:p>
            <a:pPr algn="l" defTabSz="457200">
              <a:spcAft>
                <a:spcPts val="600"/>
              </a:spcAft>
            </a:pPr>
            <a:endParaRPr lang="en-US" sz="3500">
              <a:ln w="3175" cmpd="sng">
                <a:noFill/>
              </a:ln>
              <a:solidFill>
                <a:srgbClr val="FEFFFF"/>
              </a:solidFill>
              <a:ea typeface="+mj-ea"/>
              <a:cs typeface="+mj-cs"/>
            </a:endParaRPr>
          </a:p>
          <a:p>
            <a:pPr algn="l" defTabSz="457200">
              <a:spcAft>
                <a:spcPts val="600"/>
              </a:spcAft>
            </a:pPr>
            <a:endParaRPr lang="en-US" sz="3500">
              <a:ln w="3175" cmpd="sng">
                <a:noFill/>
              </a:ln>
              <a:solidFill>
                <a:srgbClr val="FEFFFF"/>
              </a:solidFill>
              <a:ea typeface="+mj-ea"/>
              <a:cs typeface="+mj-cs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02E5A2-A595-F64A-B45B-CD7F0B5DDB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52" y="982132"/>
            <a:ext cx="5650148" cy="5411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B882A-D42D-A547-B715-91EC63B58689}"/>
              </a:ext>
            </a:extLst>
          </p:cNvPr>
          <p:cNvSpPr txBox="1"/>
          <p:nvPr/>
        </p:nvSpPr>
        <p:spPr>
          <a:xfrm>
            <a:off x="971550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973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272</Words>
  <Application>Microsoft Office PowerPoint</Application>
  <PresentationFormat>全屏显示(4:3)</PresentationFormat>
  <Paragraphs>62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Book Antiqua</vt:lpstr>
      <vt:lpstr>Calibri</vt:lpstr>
      <vt:lpstr>Century Gothic</vt:lpstr>
      <vt:lpstr>Wingdings 3</vt:lpstr>
      <vt:lpstr>Custom Design</vt:lpstr>
      <vt:lpstr>Wisp</vt:lpstr>
      <vt:lpstr>2019 Machine Learning II Kannada Digits Recognition</vt:lpstr>
      <vt:lpstr>PowerPoint 演示文稿</vt:lpstr>
      <vt:lpstr>Motivation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Rate Reduction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Kaggle Ranking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Machine Learning II Kannada Digits Recognition</dc:title>
  <dc:creator>Dong, Yiming</dc:creator>
  <cp:lastModifiedBy>Junchi Tian</cp:lastModifiedBy>
  <cp:revision>8</cp:revision>
  <dcterms:created xsi:type="dcterms:W3CDTF">2019-12-09T21:42:13Z</dcterms:created>
  <dcterms:modified xsi:type="dcterms:W3CDTF">2019-12-09T23:36:31Z</dcterms:modified>
</cp:coreProperties>
</file>